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1" r:id="rId2"/>
    <p:sldId id="267" r:id="rId3"/>
    <p:sldId id="273" r:id="rId4"/>
    <p:sldId id="269" r:id="rId5"/>
    <p:sldId id="276" r:id="rId6"/>
    <p:sldId id="298" r:id="rId7"/>
    <p:sldId id="295" r:id="rId8"/>
    <p:sldId id="299" r:id="rId9"/>
    <p:sldId id="278" r:id="rId10"/>
    <p:sldId id="282" r:id="rId11"/>
    <p:sldId id="300" r:id="rId12"/>
    <p:sldId id="283" r:id="rId13"/>
    <p:sldId id="285" r:id="rId14"/>
    <p:sldId id="286" r:id="rId15"/>
    <p:sldId id="287" r:id="rId16"/>
    <p:sldId id="288" r:id="rId17"/>
    <p:sldId id="289" r:id="rId18"/>
    <p:sldId id="257" r:id="rId19"/>
    <p:sldId id="291" r:id="rId20"/>
    <p:sldId id="292" r:id="rId21"/>
    <p:sldId id="301" r:id="rId22"/>
    <p:sldId id="294" r:id="rId23"/>
    <p:sldId id="302" r:id="rId24"/>
    <p:sldId id="296" r:id="rId25"/>
    <p:sldId id="303" r:id="rId26"/>
    <p:sldId id="272" r:id="rId27"/>
    <p:sldId id="277" r:id="rId28"/>
    <p:sldId id="279" r:id="rId29"/>
    <p:sldId id="281" r:id="rId30"/>
    <p:sldId id="297" r:id="rId31"/>
    <p:sldId id="293" r:id="rId32"/>
    <p:sldId id="265" r:id="rId33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94686"/>
  </p:normalViewPr>
  <p:slideViewPr>
    <p:cSldViewPr snapToGrid="0" snapToObjects="1">
      <p:cViewPr varScale="1">
        <p:scale>
          <a:sx n="53" d="100"/>
          <a:sy n="53" d="100"/>
        </p:scale>
        <p:origin x="744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8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80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4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8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24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1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14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1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1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29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99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9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47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49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2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7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7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105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Denoising Diffusion Probabilistic Model 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3264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January 01,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Electronic Engineering</a:t>
            </a:r>
          </a:p>
          <a:p>
            <a:pPr>
              <a:lnSpc>
                <a:spcPct val="110000"/>
              </a:lnSpc>
            </a:pP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3rd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Engineering Building </a:t>
            </a:r>
            <a:r>
              <a:rPr lang="ko-KR" altLang="en-US" sz="2200" dirty="0" err="1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Room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4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0-1</a:t>
            </a:r>
          </a:p>
          <a:p>
            <a:pPr>
              <a:lnSpc>
                <a:spcPct val="110000"/>
              </a:lnSpc>
            </a:pPr>
            <a:r>
              <a:rPr lang="ko-KR" altLang="en-US" sz="1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</a:t>
            </a:r>
            <a:r>
              <a:rPr lang="en-US" altLang="ko-KR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www.github.io/nakkwan</a:t>
            </a:r>
            <a:endParaRPr lang="ko-KR" altLang="en-US" sz="180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(constant)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경험적으로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설정하는 것과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결과는 유사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  <a:blipFill>
                <a:blip r:embed="rId4"/>
                <a:stretch>
                  <a:fillRect l="-165" t="-1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0E8A48-36BF-5039-AD42-B8041946F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738" y="6848638"/>
            <a:ext cx="8817802" cy="56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직관적으로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평균인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예측하도록 학습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form)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  <a:blipFill>
                <a:blip r:embed="rId4"/>
                <a:stretch>
                  <a:fillRect l="-165" t="-1003" b="-1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ad>
                      <m:radPr>
                        <m:degHide m:val="on"/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,(1−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𝐶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예측하도록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학습된다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위의 식들을 통해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predict</m:t>
                      </m:r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  <a:blipFill>
                <a:blip r:embed="rId4"/>
                <a:stretch>
                  <a:fillRect l="-165" t="-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A1C20C-87A3-4270-8347-090703FE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798" y="2791136"/>
            <a:ext cx="13232118" cy="32805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Algorithm 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나타난 전체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density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trained 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비슷하다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j-ea"/>
                  </a:rPr>
                  <a:t>또한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𝐶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이용하면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같이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 level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multiple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닮은 형식으로 간단히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  <a:blipFill>
                <a:blip r:embed="rId7"/>
                <a:stretch>
                  <a:fillRect l="-165" t="-8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학습시킬 수 있고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re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이용하여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학습시킬 수도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𝑝𝑎𝑟𝑎𝑚𝑒𝑡𝑒𝑟𝑖𝑧𝑎𝑡𝑖𝑜𝑛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대한 비교는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experiment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부분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  <a:blipFill>
                <a:blip r:embed="rId4"/>
                <a:stretch>
                  <a:fillRect l="-165" t="-2519" b="-6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Data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scaling,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decoder,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𝓛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  <a:blipFill>
                <a:blip r:embed="rId3"/>
                <a:stretch>
                  <a:fillRect l="-2064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로부터 시작한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Neural Network 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지속적으로 동일한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수행될 수 있도록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{1 ~ 255}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image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[-1, 1]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사용한다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discrete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되어야하기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display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  <a:blipFill>
                <a:blip r:embed="rId4"/>
                <a:stretch>
                  <a:fillRect l="-165" t="-1458" r="-469" b="-1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12410201" cy="2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24102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Simplified training Objective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구성된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명백히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미분가능하고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training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적용할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간단히 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uniform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 같이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 식에 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coefficient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없기 때문에 위의 식은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낮을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가중치가 낮아지는데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높을수록 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이기 때문에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훈련을 집중 할 수 있게 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 좋은 성능을 이끌어 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  <a:blipFill>
                <a:blip r:embed="rId3"/>
                <a:stretch>
                  <a:fillRect l="-165" t="-1109" r="-469" b="-2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78828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19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33B290-E164-0355-A6D7-E133819C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5" y="946160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=1000,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linear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증가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에서는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KL divergence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최대한 작도록 설정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unmasked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PixelCNN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++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backbone(wide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기반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group normalize.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시간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sinusoidal position embedding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공유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32x32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 대해서는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(32x32 ~ 4x4) 4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256x256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각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마다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residual conv block, 16x16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conv block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끼리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self-attention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EMA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decay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0.999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  <a:blipFill>
                <a:blip r:embed="rId3"/>
                <a:stretch>
                  <a:fillRect l="-165" t="-1060" b="-2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42552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Sample Quality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7" y="3627419"/>
            <a:ext cx="9855945" cy="715888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Table 1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Inception, FID score, 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codelength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나타낸다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전체적으로 다른 방식에 비해 뛰어난 성능을 나타냈다고 언급되어 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true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좋았지만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sample quality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 test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나타나는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log2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형식으로 바꾸어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픽셀당 필요한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계산되는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) bit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수를 나타내는 것 같다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정확하지 않음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)</a:t>
            </a: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range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0 ~ 256(8bit)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바꾸고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color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space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다 다른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pixel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생각하여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bit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도출해내는데 까지 필요한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계산량을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나타낸다고 이해했다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</a:t>
            </a: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431729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A343416-34A9-4B4A-B169-8EFE92513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149" y="2510771"/>
            <a:ext cx="11344767" cy="93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176540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Reverse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process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parameterization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and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 objective ablation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1745479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74E63E-41E3-415F-B1CF-A6332F95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828" y="4234089"/>
            <a:ext cx="8082217" cy="74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22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207936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5606340"/>
            <a:ext cx="153795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Diffusion model and denoising autoencoders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70272" y="6493592"/>
            <a:ext cx="4395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Forward process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0253059" y="2905434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64" y="4207936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58" y="576442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09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81" y="7974459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65834" y="8897664"/>
            <a:ext cx="2178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Quality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66" y="793017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5" y="10409530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239995"/>
            <a:ext cx="42386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Reverse process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F4D6B-EB2A-44D2-9E4C-0001765CFA35}"/>
              </a:ext>
            </a:extLst>
          </p:cNvPr>
          <p:cNvSpPr/>
          <p:nvPr/>
        </p:nvSpPr>
        <p:spPr>
          <a:xfrm>
            <a:off x="4165834" y="9644067"/>
            <a:ext cx="27190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Sampling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63079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Progressive generation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668779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Unconditional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progressive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결과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로부터 시작하여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결과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낮은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에서는 결과가 유사함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63700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10AB71-FC9B-4EB4-B169-5CCDE1EF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93" y="3477987"/>
            <a:ext cx="14280626" cy="3723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794910-C6FD-4680-B6B0-B043A05E2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053" y="8599066"/>
            <a:ext cx="15580305" cy="38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Interpolation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두 이미지를 단순히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발생하게 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이러한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 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stochastic encoder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수행하게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없앨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  <a:blipFill>
                <a:blip r:embed="rId3"/>
                <a:stretch>
                  <a:fillRect l="-165" t="-3125"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72013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F23925-6331-49FD-847D-81AE8C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157" y="5298689"/>
            <a:ext cx="19955571" cy="48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기반으로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maximize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  <a:blipFill>
                <a:blip r:embed="rId3"/>
                <a:stretch>
                  <a:fillRect l="-165" t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 descr="Normal Distribution - MATLAB &amp; Simulink">
            <a:extLst>
              <a:ext uri="{FF2B5EF4-FFF2-40B4-BE49-F238E27FC236}">
                <a16:creationId xmlns:a16="http://schemas.microsoft.com/office/drawing/2014/main" id="{86A1A8A7-1E5B-3AEE-AE45-C2EBCE75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0" y="7707510"/>
            <a:ext cx="8285755" cy="46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17C74646-0662-A873-525E-B89F208D2AC4}"/>
              </a:ext>
            </a:extLst>
          </p:cNvPr>
          <p:cNvSpPr/>
          <p:nvPr/>
        </p:nvSpPr>
        <p:spPr>
          <a:xfrm>
            <a:off x="15716204" y="4743764"/>
            <a:ext cx="246074" cy="13335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A9D34AA5-8AAF-7139-FDE8-845BCCC33D63}"/>
              </a:ext>
            </a:extLst>
          </p:cNvPr>
          <p:cNvSpPr/>
          <p:nvPr/>
        </p:nvSpPr>
        <p:spPr>
          <a:xfrm>
            <a:off x="15962278" y="6180134"/>
            <a:ext cx="246074" cy="1288311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FCAB0-762E-D353-081F-2FC25169B2A3}"/>
              </a:ext>
            </a:extLst>
          </p:cNvPr>
          <p:cNvSpPr txBox="1"/>
          <p:nvPr/>
        </p:nvSpPr>
        <p:spPr>
          <a:xfrm>
            <a:off x="16208352" y="5038705"/>
            <a:ext cx="248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9E820-1CE3-C65C-B814-BA0E6F26F19A}"/>
              </a:ext>
            </a:extLst>
          </p:cNvPr>
          <p:cNvSpPr txBox="1"/>
          <p:nvPr/>
        </p:nvSpPr>
        <p:spPr>
          <a:xfrm>
            <a:off x="16505607" y="6480983"/>
            <a:ext cx="513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Denoising 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2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56D95-5A15-F622-CD67-5ACFCFF4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83" y="4886317"/>
            <a:ext cx="5783979" cy="6203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CC8A0F-B0E0-FD27-7231-B49E99730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46" y="5648647"/>
            <a:ext cx="9516188" cy="49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4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Langevin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Dynamics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Markov chain update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만을 이용하여 </a:t>
                </a: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확률 밀도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sampling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수 있는 방식을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SGLD(Stochastic Gradient Langevin Dynamics)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한다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  <a:blipFill>
                <a:blip r:embed="rId3"/>
                <a:stretch>
                  <a:fillRect l="-165" t="-1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5352180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F49FFF-E6E4-6C1F-94F2-F7F84C924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05" y="6116452"/>
            <a:ext cx="8015013" cy="60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DDPM &amp; NCSN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4099456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B6246-AA1E-9980-7FE4-3C5524B3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275" y="3528164"/>
            <a:ext cx="17951926" cy="62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440120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고품질 이미지 생성을 제안했고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Markov chain training, Denoising Score Matching, annealed Langevin dynamics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과의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연결점을 찾았다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또한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 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뛰어난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inductive bias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가지고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Pros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Tractability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flexibility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원래 상충되는 성능이지만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DDPM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두 성능이 모두 좋다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Sample 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Markov chain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의존하는데 이 과정에서 많은 시간과 계산이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많은 시간과 비용이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64438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Rao-Blackwell Theorem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66527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(parameter)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추정 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 expectation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취함으로써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효율을 높인다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unknown vector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x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=(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확률 분포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random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이라고 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t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     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𝑖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𝑗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=1~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     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 </m:t>
                    </m:r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x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랜덤 변수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𝐸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독립적이도록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vector valued statistic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이라 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Rao-Blackwell theorem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따르면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PD matrix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표본이 충분히 크다면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독립적이라는 것은 충족된다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(S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충분 통계량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따라서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Φ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≥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Φ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𝑟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=1~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성립한다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충분 통계량이 아닐 경우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 통계량의 함수인 다른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있고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관점에서 더 효율적이다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 통계량이란 랜덤표본에서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모수를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구할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조건으로 주어지면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모수에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의존하지 않는 경우를 얘기한다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예를 들어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가우시안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분포를 따르는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표본이 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평균과 분산은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 모두 사용하는 것과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모수를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같게 예측하기 때문에 충분 통계량이 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변수도 충분 통계량이 되지만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평균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분산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변수와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추정에서 같은 효과를 낼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665275"/>
              </a:xfrm>
              <a:prstGeom prst="rect">
                <a:avLst/>
              </a:prstGeom>
              <a:blipFill>
                <a:blip r:embed="rId3"/>
                <a:stretch>
                  <a:fillRect l="-165" t="-6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656326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Diffusion model and Denoising autoencoder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Diffusion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model(DM)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구현에는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reverse architecture,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필요하다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위해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명시적으로 연결한다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 matching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partition function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다루기 힘든 비정규화 확률 밀도 모델에 적합한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Maximum log-likelihood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대안이다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→ Partition function(Z)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열역학에 나오는 함수로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에너지 시스템 상태 간의 분배에 관한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함수같다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(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자세히 몰라도 될 듯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training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robust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Energy function(E,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같은 것 같음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probability density model(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x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θ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x</m:t>
                        </m:r>
                        <m: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θ</m:t>
                        </m:r>
                      </m:e>
                    </m:d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𝑍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𝜃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den>
                    </m:f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exp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(−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;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𝜃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형태로 나타난다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𝑆𝑐𝑜𝑟𝑒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: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;</m:t>
                            </m:r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의미하는 듯 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  <a:blipFill>
                <a:blip r:embed="rId3"/>
                <a:stretch>
                  <a:fillRect l="-165" t="-904" b="-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8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 Matching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Explicit Score Matching(ESM)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,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𝑡𝑟𝑢𝑒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𝑝𝑑𝑓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같이 나타낼 수 있지만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true pdf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모른다면 쓸 수 없다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Implicit Score Matching(ISM)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NanumGothic Regular" charset="-127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미분 가능할 때 성립하고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ISM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같으면서도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필요하지 않다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관점에서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𝑐𝑙𝑒𝑎𝑛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𝑐𝑜𝑟𝑟𝑢𝑝𝑡𝑒𝑑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다음과 같이 정의된다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𝐷𝑆𝑀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Gaussian kernel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고려했을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800" b="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|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나타나기 때문에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corru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𝑝𝑡𝑒𝑑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c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𝑙𝑒𝑎𝑛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방향으로 움직인다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미분 가능한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경우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특정 형식에 의존하지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  <a:blipFill>
                <a:blip r:embed="rId3"/>
                <a:stretch>
                  <a:fillRect l="-165" t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8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855428"/>
            <a:ext cx="39557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710108"/>
            <a:ext cx="346114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42186-6986-47CE-94C2-37C1E9C8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912" y="3581366"/>
            <a:ext cx="11856774" cy="80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846991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예측하는 식을 조금 더 자세히 써보면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condition probability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상황에서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ko-KR" altLang="en-US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28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ko-KR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예측하도록 한다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846991"/>
              </a:xfrm>
              <a:prstGeom prst="rect">
                <a:avLst/>
              </a:prstGeom>
              <a:blipFill>
                <a:blip r:embed="rId4"/>
                <a:stretch>
                  <a:fillRect l="-165" t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1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Connection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to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autoregressive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decoding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다음과 같이 다시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길이를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정의하는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 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설정하고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번째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masking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것으로 간주하여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blank 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설정한다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훈련에서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선택된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대해선 변하지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주어진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예측한 것으로 간주된다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좌표를 재정렬하는 것으로는 표현할 수 없는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generalize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bit order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갖는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autoregression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하나로 간주할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  <a:blipFill>
                <a:blip r:embed="rId3"/>
                <a:stretch>
                  <a:fillRect l="-165" t="-892" r="-469" b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73675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Diffusion probability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제시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유한한 시간 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과 일치하는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뽑기 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   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Variational Inference(VI)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사용하여 훈련한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model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VE 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𝑍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 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찾기 힘들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더 쉬운 확률 분포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근사하기 위한 방법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반대되는 방향으로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DM(Gaussian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추가하는 것을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될 때까지 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reverse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학습한다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작다면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설정할 수 있고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가능하다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진행될수록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distinguish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특성은 사라지고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isotropic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변한다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multi-level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denoising score match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같다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  <a:blipFill>
                <a:blip r:embed="rId3"/>
                <a:stretch>
                  <a:fillRect l="-165" t="-1226" r="-854" b="-2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D6AD5-0584-45D3-8950-E44927F14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6" y="938621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;0,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로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부터 시작해서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transition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훈련하는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28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:0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  <a:blipFill>
                <a:blip r:embed="rId3"/>
                <a:stretch>
                  <a:fillRect l="-165" t="-1240" b="-2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4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VLB(variation lower bound)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NLL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optimization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: 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[−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                                                                               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  <a:blipFill>
                <a:blip r:embed="rId3"/>
                <a:stretch>
                  <a:fillRect l="-165" t="-1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)∥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First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variance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constant</a:t>
                </a: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Second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 ~ 1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step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분포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Third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discrete output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  <a:blipFill>
                <a:blip r:embed="rId3"/>
                <a:stretch>
                  <a:fillRect l="-165" b="-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,(1−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분포를 같도록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,  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𝑤h𝑒𝑟𝑒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Rao-Blackwell theorem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  <a:blipFill>
                <a:blip r:embed="rId3"/>
                <a:stretch>
                  <a:fillRect l="-165" t="-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6007</TotalTime>
  <Words>2412</Words>
  <Application>Microsoft Office PowerPoint</Application>
  <PresentationFormat>사용자 지정</PresentationFormat>
  <Paragraphs>331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Geomanist Light</vt:lpstr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204</cp:revision>
  <dcterms:created xsi:type="dcterms:W3CDTF">2017-02-16T07:20:56Z</dcterms:created>
  <dcterms:modified xsi:type="dcterms:W3CDTF">2022-05-06T09:39:19Z</dcterms:modified>
</cp:coreProperties>
</file>